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20"/>
  </p:notesMasterIdLst>
  <p:sldIdLst>
    <p:sldId id="266" r:id="rId3"/>
    <p:sldId id="4326" r:id="rId4"/>
    <p:sldId id="7057" r:id="rId5"/>
    <p:sldId id="4517" r:id="rId6"/>
    <p:sldId id="4572" r:id="rId7"/>
    <p:sldId id="7058" r:id="rId8"/>
    <p:sldId id="7064" r:id="rId9"/>
    <p:sldId id="7065" r:id="rId10"/>
    <p:sldId id="7066" r:id="rId11"/>
    <p:sldId id="7072" r:id="rId12"/>
    <p:sldId id="7071" r:id="rId13"/>
    <p:sldId id="7068" r:id="rId14"/>
    <p:sldId id="7069" r:id="rId15"/>
    <p:sldId id="7073" r:id="rId16"/>
    <p:sldId id="7074" r:id="rId17"/>
    <p:sldId id="7070" r:id="rId18"/>
    <p:sldId id="261" r:id="rId19"/>
  </p:sldIdLst>
  <p:sldSz cx="12192000" cy="6858000"/>
  <p:notesSz cx="6858000" cy="9144000"/>
  <p:embeddedFontLst>
    <p:embeddedFont>
      <p:font typeface="Minion" panose="02000503000000000000" pitchFamily="50" charset="0"/>
      <p:regular r:id="rId21"/>
      <p:bold r:id="rId22"/>
      <p:italic r:id="rId23"/>
      <p:boldItalic r:id="rId24"/>
    </p:embeddedFont>
    <p:embeddedFont>
      <p:font typeface="Myriad Pro" panose="020B0503030403020204" pitchFamily="34" charset="0"/>
      <p:regular r:id="rId25"/>
      <p:bold r:id="rId26"/>
      <p:italic r:id="rId27"/>
      <p:boldItalic r:id="rId28"/>
    </p:embeddedFont>
    <p:embeddedFont>
      <p:font typeface="Myriad Pro Black" panose="020B0803030403020204" pitchFamily="34" charset="0"/>
      <p:bold r:id="rId29"/>
      <p:boldItalic r:id="rId30"/>
    </p:embeddedFont>
    <p:embeddedFont>
      <p:font typeface="Tahoma" panose="020B0604030504040204" pitchFamily="34" charset="0"/>
      <p:regular r:id="rId31"/>
      <p:bold r:id="rId32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CCEC"/>
    <a:srgbClr val="164974"/>
    <a:srgbClr val="4597DB"/>
    <a:srgbClr val="797979"/>
    <a:srgbClr val="475362"/>
    <a:srgbClr val="7F7F7F"/>
    <a:srgbClr val="C9E0F3"/>
    <a:srgbClr val="1F66A1"/>
    <a:srgbClr val="E3EFF9"/>
    <a:srgbClr val="081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291" autoAdjust="0"/>
  </p:normalViewPr>
  <p:slideViewPr>
    <p:cSldViewPr>
      <p:cViewPr varScale="1">
        <p:scale>
          <a:sx n="111" d="100"/>
          <a:sy n="111" d="100"/>
        </p:scale>
        <p:origin x="132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Edição de parâmetros para o </a:t>
            </a:r>
            <a:r>
              <a:rPr lang="pt-BR" i="1" dirty="0" err="1"/>
              <a:t>Screening</a:t>
            </a:r>
            <a:endParaRPr lang="pt-BR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10</a:t>
            </a:fld>
            <a:endParaRPr lang="pt-BR" noProof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D025C15-3178-BF41-D992-9A8D660822F1}"/>
              </a:ext>
            </a:extLst>
          </p:cNvPr>
          <p:cNvGrpSpPr/>
          <p:nvPr/>
        </p:nvGrpSpPr>
        <p:grpSpPr>
          <a:xfrm>
            <a:off x="435424" y="1244080"/>
            <a:ext cx="4747724" cy="1204722"/>
            <a:chOff x="381000" y="1143000"/>
            <a:chExt cx="4747724" cy="1295400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2670384-98B5-BAE3-5FC0-E1F8BD07D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250" t="2993" r="45357" b="83673"/>
            <a:stretch/>
          </p:blipFill>
          <p:spPr>
            <a:xfrm>
              <a:off x="381000" y="1143000"/>
              <a:ext cx="4615537" cy="121920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F23A633-8866-E095-04C2-A6D074C2DAC5}"/>
                </a:ext>
              </a:extLst>
            </p:cNvPr>
            <p:cNvSpPr/>
            <p:nvPr/>
          </p:nvSpPr>
          <p:spPr bwMode="auto">
            <a:xfrm>
              <a:off x="381000" y="1752600"/>
              <a:ext cx="2362200" cy="685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75FF04E-264C-F261-D7F1-FD4E98E08E9B}"/>
                </a:ext>
              </a:extLst>
            </p:cNvPr>
            <p:cNvSpPr/>
            <p:nvPr/>
          </p:nvSpPr>
          <p:spPr bwMode="auto">
            <a:xfrm>
              <a:off x="2766524" y="1295400"/>
              <a:ext cx="2362200" cy="304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3AB338F5-BA2A-ADB5-08D1-E593363D5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64" t="24626" r="21327" b="56735"/>
          <a:stretch/>
        </p:blipFill>
        <p:spPr>
          <a:xfrm>
            <a:off x="1599357" y="2762641"/>
            <a:ext cx="3451603" cy="188394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7B817AE-066F-F9C6-A2C4-B0719F495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52" t="20437" r="60625" b="58889"/>
          <a:stretch/>
        </p:blipFill>
        <p:spPr>
          <a:xfrm>
            <a:off x="387990" y="4343401"/>
            <a:ext cx="2432958" cy="197534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3639F4C-5B0A-EA8F-AD36-7B9810C8E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53" t="30340" r="37628" b="36871"/>
          <a:stretch/>
        </p:blipFill>
        <p:spPr>
          <a:xfrm>
            <a:off x="5509342" y="1075478"/>
            <a:ext cx="3869192" cy="288692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EC75C731-1E28-38CC-414A-C4F443BD7A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653" t="30340" r="37628" b="36599"/>
          <a:stretch/>
        </p:blipFill>
        <p:spPr>
          <a:xfrm>
            <a:off x="7239000" y="2115864"/>
            <a:ext cx="4220634" cy="317527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A48F5CF-0EA9-4085-1236-7365C20439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87" t="39864" r="42143" b="46530"/>
          <a:stretch/>
        </p:blipFill>
        <p:spPr>
          <a:xfrm>
            <a:off x="4036079" y="4879625"/>
            <a:ext cx="2946526" cy="1439121"/>
          </a:xfrm>
          <a:prstGeom prst="rect">
            <a:avLst/>
          </a:prstGeom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8037EB7D-810E-6CE4-055B-D15ADA190C25}"/>
              </a:ext>
            </a:extLst>
          </p:cNvPr>
          <p:cNvSpPr/>
          <p:nvPr/>
        </p:nvSpPr>
        <p:spPr bwMode="auto">
          <a:xfrm>
            <a:off x="304800" y="1075479"/>
            <a:ext cx="4876800" cy="1439121"/>
          </a:xfrm>
          <a:prstGeom prst="round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65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dos coeficientes do </a:t>
            </a:r>
            <a:r>
              <a:rPr lang="pt-BR" i="1" dirty="0" err="1"/>
              <a:t>Screening</a:t>
            </a:r>
            <a:endParaRPr lang="pt-BR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11</a:t>
            </a:fld>
            <a:endParaRPr lang="pt-BR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A22BF7-B8CC-72AA-F162-3EA62891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para </a:t>
            </a:r>
            <a:r>
              <a:rPr lang="pt-BR" sz="1800" dirty="0" err="1"/>
              <a:t>Kcf</a:t>
            </a:r>
            <a:r>
              <a:rPr lang="pt-BR" sz="1800" dirty="0"/>
              <a:t>, coeficiente de maximização do volume de concreto da casa de força em relação a usinas convencionais: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H até 600m, </a:t>
            </a:r>
            <a:r>
              <a:rPr lang="pt-BR" sz="1800" dirty="0" err="1"/>
              <a:t>Kcf</a:t>
            </a:r>
            <a:r>
              <a:rPr lang="pt-BR" sz="1800" dirty="0"/>
              <a:t> = 1.15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H até 1000m, </a:t>
            </a:r>
            <a:r>
              <a:rPr lang="pt-BR" sz="1800" dirty="0" err="1"/>
              <a:t>Kcf</a:t>
            </a:r>
            <a:r>
              <a:rPr lang="pt-BR" sz="1800" dirty="0"/>
              <a:t> = 1.4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H até 1800m, limite do estado da arte, </a:t>
            </a:r>
            <a:r>
              <a:rPr lang="pt-BR" sz="1800" dirty="0" err="1"/>
              <a:t>Kcf</a:t>
            </a:r>
            <a:r>
              <a:rPr lang="pt-BR" sz="1800" dirty="0"/>
              <a:t> = equação linear variando de 1.4 a 2.3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Acima de 1800m, </a:t>
            </a:r>
            <a:r>
              <a:rPr lang="pt-BR" sz="1800" dirty="0" err="1"/>
              <a:t>Kcf</a:t>
            </a:r>
            <a:r>
              <a:rPr lang="pt-BR" sz="1800" dirty="0"/>
              <a:t> = 2.3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para </a:t>
            </a:r>
            <a:r>
              <a:rPr lang="pt-BR" sz="1800" dirty="0" err="1"/>
              <a:t>Keq</a:t>
            </a:r>
            <a:r>
              <a:rPr lang="pt-BR" sz="1800" dirty="0"/>
              <a:t>, coeficiente de maximização dos custos dos equipamentos principais em relação a usinas convencionais: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H até 600m, </a:t>
            </a:r>
            <a:r>
              <a:rPr lang="pt-BR" sz="1800" dirty="0" err="1"/>
              <a:t>Keq</a:t>
            </a:r>
            <a:r>
              <a:rPr lang="pt-BR" sz="1800" dirty="0"/>
              <a:t> = 1.25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H até 1000m, </a:t>
            </a:r>
            <a:r>
              <a:rPr lang="pt-BR" sz="1800" dirty="0" err="1"/>
              <a:t>Keq</a:t>
            </a:r>
            <a:r>
              <a:rPr lang="pt-BR" sz="1800" dirty="0"/>
              <a:t> = 1.8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H até 1800m, limite do estado da arte, </a:t>
            </a:r>
            <a:r>
              <a:rPr lang="pt-BR" sz="1800" dirty="0" err="1"/>
              <a:t>Keq</a:t>
            </a:r>
            <a:r>
              <a:rPr lang="pt-BR" sz="1800" dirty="0"/>
              <a:t> = equação linear variando de 1.8 a 2.5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H acima de 1800m, </a:t>
            </a:r>
            <a:r>
              <a:rPr lang="pt-BR" sz="1800" dirty="0" err="1"/>
              <a:t>Keq</a:t>
            </a:r>
            <a:r>
              <a:rPr lang="pt-BR" sz="1800" dirty="0"/>
              <a:t> = 2.5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para </a:t>
            </a:r>
            <a:r>
              <a:rPr lang="pt-BR" sz="1800" dirty="0" err="1"/>
              <a:t>Kxc</a:t>
            </a:r>
            <a:r>
              <a:rPr lang="pt-BR" sz="1800" dirty="0"/>
              <a:t>, coeficiente de definição dos volumes de escavação de casa de força em relação aos volumes de concreto: </a:t>
            </a:r>
            <a:r>
              <a:rPr lang="pt-BR" sz="1800" dirty="0" err="1"/>
              <a:t>valroes</a:t>
            </a:r>
            <a:r>
              <a:rPr lang="pt-BR" sz="1800" dirty="0"/>
              <a:t> em revisão com a </a:t>
            </a:r>
            <a:r>
              <a:rPr lang="pt-BR" sz="1800" dirty="0" err="1"/>
              <a:t>Coba</a:t>
            </a:r>
            <a:r>
              <a:rPr lang="pt-B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404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Arranjos e posicionamento das estruturas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12</a:t>
            </a:fld>
            <a:endParaRPr lang="pt-BR" noProof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E0CD1E-B3E2-F694-CA6F-C8BFE9DDA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51111" r="2500" b="8889"/>
          <a:stretch/>
        </p:blipFill>
        <p:spPr>
          <a:xfrm>
            <a:off x="349898" y="978638"/>
            <a:ext cx="9601200" cy="2743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5030D33-6C9A-B4A3-1E1C-736897553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0" t="21111" r="3304" b="27778"/>
          <a:stretch/>
        </p:blipFill>
        <p:spPr>
          <a:xfrm>
            <a:off x="1416697" y="3988538"/>
            <a:ext cx="5769311" cy="21984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F8141EA-92B1-AEC8-B25A-276245C06B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01" t="20001" r="8124" b="13888"/>
          <a:stretch/>
        </p:blipFill>
        <p:spPr>
          <a:xfrm>
            <a:off x="7608614" y="3988538"/>
            <a:ext cx="4018884" cy="232158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725E369-24A9-B531-5E18-6AD938A759F1}"/>
              </a:ext>
            </a:extLst>
          </p:cNvPr>
          <p:cNvSpPr txBox="1"/>
          <p:nvPr/>
        </p:nvSpPr>
        <p:spPr>
          <a:xfrm rot="21219520">
            <a:off x="1873898" y="5103170"/>
            <a:ext cx="17526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Canal de adução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9335EB-A157-8B89-8ADE-48852162517B}"/>
              </a:ext>
            </a:extLst>
          </p:cNvPr>
          <p:cNvSpPr txBox="1"/>
          <p:nvPr/>
        </p:nvSpPr>
        <p:spPr>
          <a:xfrm>
            <a:off x="1149998" y="3112181"/>
            <a:ext cx="17526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chemeClr val="bg1"/>
                </a:solidFill>
                <a:latin typeface="+mn-lt"/>
              </a:rPr>
              <a:t>Reservatório Inferior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084B65B-4E10-1F1F-7C48-53F9A259030A}"/>
              </a:ext>
            </a:extLst>
          </p:cNvPr>
          <p:cNvSpPr txBox="1"/>
          <p:nvPr/>
        </p:nvSpPr>
        <p:spPr>
          <a:xfrm>
            <a:off x="7436498" y="2127830"/>
            <a:ext cx="17526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chemeClr val="bg1"/>
                </a:solidFill>
                <a:latin typeface="+mn-lt"/>
              </a:rPr>
              <a:t>Reservatório Superior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D0A838-061B-6BB2-1007-CBC46AFD15E6}"/>
              </a:ext>
            </a:extLst>
          </p:cNvPr>
          <p:cNvSpPr txBox="1"/>
          <p:nvPr/>
        </p:nvSpPr>
        <p:spPr>
          <a:xfrm rot="20018950">
            <a:off x="5223308" y="5411663"/>
            <a:ext cx="833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Túnel de acesso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E27B034-A8B7-C73B-6C3F-789E349BB51A}"/>
              </a:ext>
            </a:extLst>
          </p:cNvPr>
          <p:cNvSpPr txBox="1"/>
          <p:nvPr/>
        </p:nvSpPr>
        <p:spPr>
          <a:xfrm rot="20553413">
            <a:off x="3941744" y="2112132"/>
            <a:ext cx="17526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chemeClr val="bg1"/>
                </a:solidFill>
                <a:latin typeface="+mn-lt"/>
              </a:rPr>
              <a:t>Circuito hidráulico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463125D-67FE-830E-8EF4-63F9791F6083}"/>
              </a:ext>
            </a:extLst>
          </p:cNvPr>
          <p:cNvSpPr txBox="1"/>
          <p:nvPr/>
        </p:nvSpPr>
        <p:spPr>
          <a:xfrm rot="20553413">
            <a:off x="5434148" y="4079149"/>
            <a:ext cx="96779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400" b="0" dirty="0">
                <a:solidFill>
                  <a:schemeClr val="bg1"/>
                </a:solidFill>
                <a:latin typeface="+mn-lt"/>
              </a:rPr>
              <a:t>Casa de força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14E5DF-1CFE-EB4B-DFD9-0E932C5A0C78}"/>
              </a:ext>
            </a:extLst>
          </p:cNvPr>
          <p:cNvSpPr txBox="1"/>
          <p:nvPr/>
        </p:nvSpPr>
        <p:spPr>
          <a:xfrm rot="20553413">
            <a:off x="6018039" y="4787562"/>
            <a:ext cx="1067976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400" b="0" dirty="0">
                <a:solidFill>
                  <a:schemeClr val="bg1"/>
                </a:solidFill>
                <a:latin typeface="+mn-lt"/>
              </a:rPr>
              <a:t>Chaminé de Equilíbrio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7B1D720-0035-AAA8-4072-1954C0AF35DD}"/>
              </a:ext>
            </a:extLst>
          </p:cNvPr>
          <p:cNvSpPr txBox="1"/>
          <p:nvPr/>
        </p:nvSpPr>
        <p:spPr>
          <a:xfrm rot="20487132">
            <a:off x="4240076" y="4789693"/>
            <a:ext cx="1588205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Túnel de fuga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AE3BDA4-46DD-D8D3-D460-747CBD07BBE7}"/>
              </a:ext>
            </a:extLst>
          </p:cNvPr>
          <p:cNvSpPr txBox="1"/>
          <p:nvPr/>
        </p:nvSpPr>
        <p:spPr>
          <a:xfrm>
            <a:off x="4060740" y="5350631"/>
            <a:ext cx="833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Tomada d’água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B12E859-A081-F0A5-EB33-AED847A06CA0}"/>
              </a:ext>
            </a:extLst>
          </p:cNvPr>
          <p:cNvSpPr txBox="1"/>
          <p:nvPr/>
        </p:nvSpPr>
        <p:spPr>
          <a:xfrm>
            <a:off x="8093586" y="5786906"/>
            <a:ext cx="833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Tomada d’água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67C246E-C924-A5C7-149C-3A31FCD390CF}"/>
              </a:ext>
            </a:extLst>
          </p:cNvPr>
          <p:cNvSpPr txBox="1"/>
          <p:nvPr/>
        </p:nvSpPr>
        <p:spPr>
          <a:xfrm rot="18934792">
            <a:off x="7885454" y="4789692"/>
            <a:ext cx="105633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Vertedouro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62AD42E-3821-47DC-3A3D-B621FFE4BF82}"/>
              </a:ext>
            </a:extLst>
          </p:cNvPr>
          <p:cNvSpPr txBox="1"/>
          <p:nvPr/>
        </p:nvSpPr>
        <p:spPr>
          <a:xfrm rot="2586819">
            <a:off x="9355301" y="4645577"/>
            <a:ext cx="114373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Barragens de concreto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398792A-405B-B8E8-0D82-749C8DCEA38A}"/>
              </a:ext>
            </a:extLst>
          </p:cNvPr>
          <p:cNvSpPr txBox="1"/>
          <p:nvPr/>
        </p:nvSpPr>
        <p:spPr>
          <a:xfrm rot="2586819">
            <a:off x="10077704" y="5336185"/>
            <a:ext cx="105633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Barragens de terra</a:t>
            </a:r>
          </a:p>
        </p:txBody>
      </p:sp>
    </p:spTree>
    <p:extLst>
      <p:ext uri="{BB962C8B-B14F-4D97-AF65-F5344CB8AC3E}">
        <p14:creationId xmlns:p14="http://schemas.microsoft.com/office/powerpoint/2010/main" val="26850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7E3034CE-D479-7883-62AA-61787353D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25" t="11260" r="18060" b="15618"/>
          <a:stretch/>
        </p:blipFill>
        <p:spPr>
          <a:xfrm>
            <a:off x="4943997" y="1295400"/>
            <a:ext cx="4878660" cy="501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de traçado e seleção de materiais da barragem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725E369-24A9-B531-5E18-6AD938A759F1}"/>
              </a:ext>
            </a:extLst>
          </p:cNvPr>
          <p:cNvSpPr txBox="1"/>
          <p:nvPr/>
        </p:nvSpPr>
        <p:spPr>
          <a:xfrm rot="21219520">
            <a:off x="1873898" y="5103170"/>
            <a:ext cx="17526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Canal de adução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9335EB-A157-8B89-8ADE-48852162517B}"/>
              </a:ext>
            </a:extLst>
          </p:cNvPr>
          <p:cNvSpPr txBox="1"/>
          <p:nvPr/>
        </p:nvSpPr>
        <p:spPr>
          <a:xfrm>
            <a:off x="1149998" y="3112181"/>
            <a:ext cx="17526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chemeClr val="bg1"/>
                </a:solidFill>
                <a:latin typeface="+mn-lt"/>
              </a:rPr>
              <a:t>Reservatório Inferior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AE3BDA4-46DD-D8D3-D460-747CBD07BBE7}"/>
              </a:ext>
            </a:extLst>
          </p:cNvPr>
          <p:cNvSpPr txBox="1"/>
          <p:nvPr/>
        </p:nvSpPr>
        <p:spPr>
          <a:xfrm>
            <a:off x="4060740" y="5350631"/>
            <a:ext cx="83361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Tomada d’água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62AD42E-3821-47DC-3A3D-B621FFE4BF82}"/>
              </a:ext>
            </a:extLst>
          </p:cNvPr>
          <p:cNvSpPr txBox="1"/>
          <p:nvPr/>
        </p:nvSpPr>
        <p:spPr>
          <a:xfrm rot="2586819">
            <a:off x="9450757" y="4916792"/>
            <a:ext cx="114373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Barragens de concreto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398792A-405B-B8E8-0D82-749C8DCEA38A}"/>
              </a:ext>
            </a:extLst>
          </p:cNvPr>
          <p:cNvSpPr txBox="1"/>
          <p:nvPr/>
        </p:nvSpPr>
        <p:spPr>
          <a:xfrm rot="2586819">
            <a:off x="10008944" y="5569569"/>
            <a:ext cx="105633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Barragens de terra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4B8B15-065E-63EC-B92D-F1A27C8B9F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14" t="19962" r="36025" b="14351"/>
          <a:stretch/>
        </p:blipFill>
        <p:spPr>
          <a:xfrm>
            <a:off x="445322" y="918308"/>
            <a:ext cx="4269870" cy="53918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734E9F0-7999-C69A-D8C2-A5C8F2FDA217}"/>
              </a:ext>
            </a:extLst>
          </p:cNvPr>
          <p:cNvSpPr txBox="1"/>
          <p:nvPr/>
        </p:nvSpPr>
        <p:spPr>
          <a:xfrm>
            <a:off x="7227001" y="5583340"/>
            <a:ext cx="949163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Contorno do </a:t>
            </a:r>
          </a:p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NA min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1F57146-A325-4E42-875C-310BDABB5B0B}"/>
              </a:ext>
            </a:extLst>
          </p:cNvPr>
          <p:cNvSpPr txBox="1"/>
          <p:nvPr/>
        </p:nvSpPr>
        <p:spPr>
          <a:xfrm>
            <a:off x="5529944" y="4508592"/>
            <a:ext cx="1532447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Correção do critério de desenho dos canais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FD311A9-464A-D397-FDB0-6F5B9A2EAB92}"/>
              </a:ext>
            </a:extLst>
          </p:cNvPr>
          <p:cNvSpPr txBox="1"/>
          <p:nvPr/>
        </p:nvSpPr>
        <p:spPr>
          <a:xfrm>
            <a:off x="4894354" y="905573"/>
            <a:ext cx="2204822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dirty="0">
                <a:solidFill>
                  <a:schemeClr val="tx1"/>
                </a:solidFill>
                <a:latin typeface="+mn-lt"/>
              </a:rPr>
              <a:t>Ajustes nos algoritmos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9C902B2-C04E-1537-B4CE-013AD98C7B28}"/>
              </a:ext>
            </a:extLst>
          </p:cNvPr>
          <p:cNvSpPr/>
          <p:nvPr/>
        </p:nvSpPr>
        <p:spPr bwMode="auto">
          <a:xfrm>
            <a:off x="5351108" y="3205184"/>
            <a:ext cx="799442" cy="725156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CED8DFC-B9A8-EF8D-9A52-E6597249A4A1}"/>
              </a:ext>
            </a:extLst>
          </p:cNvPr>
          <p:cNvSpPr txBox="1"/>
          <p:nvPr/>
        </p:nvSpPr>
        <p:spPr>
          <a:xfrm>
            <a:off x="5024899" y="2239199"/>
            <a:ext cx="1383341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Verificação  do posicionamento da janela de acesso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0840647-84BC-4221-05A0-4108AF775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79" t="20887" r="23467" b="11393"/>
          <a:stretch/>
        </p:blipFill>
        <p:spPr>
          <a:xfrm>
            <a:off x="8895335" y="3169417"/>
            <a:ext cx="2714890" cy="2975649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F630E96F-9968-7610-185C-611712649B03}"/>
              </a:ext>
            </a:extLst>
          </p:cNvPr>
          <p:cNvSpPr txBox="1"/>
          <p:nvPr/>
        </p:nvSpPr>
        <p:spPr>
          <a:xfrm>
            <a:off x="8922992" y="5245900"/>
            <a:ext cx="1845986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Definição do material da barragem em função da topografia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197DBC9-FA63-B4DF-593C-8C6ACC9E40DE}"/>
              </a:ext>
            </a:extLst>
          </p:cNvPr>
          <p:cNvSpPr txBox="1"/>
          <p:nvPr/>
        </p:nvSpPr>
        <p:spPr>
          <a:xfrm>
            <a:off x="9419697" y="3502230"/>
            <a:ext cx="184598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Barragem de Enrocamento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4A20A06-E94B-49C7-FDA9-40BE21383E1F}"/>
              </a:ext>
            </a:extLst>
          </p:cNvPr>
          <p:cNvSpPr txBox="1"/>
          <p:nvPr/>
        </p:nvSpPr>
        <p:spPr>
          <a:xfrm>
            <a:off x="10287753" y="4372240"/>
            <a:ext cx="1393838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Barragem de Concreto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147BA83-8EF1-40B9-52C5-2546673711EA}"/>
              </a:ext>
            </a:extLst>
          </p:cNvPr>
          <p:cNvSpPr txBox="1"/>
          <p:nvPr/>
        </p:nvSpPr>
        <p:spPr>
          <a:xfrm>
            <a:off x="9845438" y="1409335"/>
            <a:ext cx="2117962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tx1"/>
                </a:solidFill>
                <a:latin typeface="+mn-lt"/>
              </a:rPr>
              <a:t>Ponderação dos custos relativos entre os túneis de alta pressão (a), de fuga (b) e acesso (c) para posicionar casa de força</a:t>
            </a:r>
          </a:p>
        </p:txBody>
      </p:sp>
      <p:sp>
        <p:nvSpPr>
          <p:cNvPr id="45" name="Seta: para Cima 44">
            <a:extLst>
              <a:ext uri="{FF2B5EF4-FFF2-40B4-BE49-F238E27FC236}">
                <a16:creationId xmlns:a16="http://schemas.microsoft.com/office/drawing/2014/main" id="{5B322F59-1EF5-8FE8-E382-BBEC4E0CFA1A}"/>
              </a:ext>
            </a:extLst>
          </p:cNvPr>
          <p:cNvSpPr/>
          <p:nvPr/>
        </p:nvSpPr>
        <p:spPr bwMode="auto">
          <a:xfrm rot="2508672">
            <a:off x="8881534" y="2379660"/>
            <a:ext cx="332607" cy="479428"/>
          </a:xfrm>
          <a:prstGeom prst="upArrow">
            <a:avLst>
              <a:gd name="adj1" fmla="val 50000"/>
              <a:gd name="adj2" fmla="val 81805"/>
            </a:avLst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E93E4D86-B870-2845-CEDD-3AD8278AF348}"/>
              </a:ext>
            </a:extLst>
          </p:cNvPr>
          <p:cNvSpPr txBox="1"/>
          <p:nvPr/>
        </p:nvSpPr>
        <p:spPr>
          <a:xfrm rot="19974303">
            <a:off x="7252708" y="2283387"/>
            <a:ext cx="48003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(c)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9EB638A-AAB5-BF79-7F0E-A24B70CB8A65}"/>
              </a:ext>
            </a:extLst>
          </p:cNvPr>
          <p:cNvSpPr txBox="1"/>
          <p:nvPr/>
        </p:nvSpPr>
        <p:spPr>
          <a:xfrm rot="18404807">
            <a:off x="8257149" y="3051296"/>
            <a:ext cx="48003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(b)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760CA9F-867E-F6D2-DCAA-84709E448DE4}"/>
              </a:ext>
            </a:extLst>
          </p:cNvPr>
          <p:cNvSpPr txBox="1"/>
          <p:nvPr/>
        </p:nvSpPr>
        <p:spPr>
          <a:xfrm rot="18641918">
            <a:off x="8933845" y="1521162"/>
            <a:ext cx="48003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(a)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650F131A-040C-730A-9B09-4A93EB8E0AB7}"/>
              </a:ext>
            </a:extLst>
          </p:cNvPr>
          <p:cNvSpPr/>
          <p:nvPr/>
        </p:nvSpPr>
        <p:spPr bwMode="auto">
          <a:xfrm>
            <a:off x="6934199" y="4844222"/>
            <a:ext cx="722191" cy="725156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7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Arranjos de engenharia selecionados</a:t>
            </a:r>
            <a:endParaRPr lang="pt-BR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14</a:t>
            </a:fld>
            <a:endParaRPr lang="pt-BR" noProof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398792A-405B-B8E8-0D82-749C8DCEA38A}"/>
              </a:ext>
            </a:extLst>
          </p:cNvPr>
          <p:cNvSpPr txBox="1"/>
          <p:nvPr/>
        </p:nvSpPr>
        <p:spPr>
          <a:xfrm rot="2586819">
            <a:off x="10008944" y="5569569"/>
            <a:ext cx="105633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Barragens de terra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734E9F0-7999-C69A-D8C2-A5C8F2FDA217}"/>
              </a:ext>
            </a:extLst>
          </p:cNvPr>
          <p:cNvSpPr txBox="1"/>
          <p:nvPr/>
        </p:nvSpPr>
        <p:spPr>
          <a:xfrm>
            <a:off x="7227001" y="5583340"/>
            <a:ext cx="949163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Contorno do </a:t>
            </a:r>
          </a:p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NA min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148F7C8-594D-B579-442C-1221D0A68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776" y="2741244"/>
            <a:ext cx="3627120" cy="35585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1780635-11B6-11AD-5CA8-C0BE8EB07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12" y="2741244"/>
            <a:ext cx="3627120" cy="294894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A74DDD7-1AAC-5757-EFC0-DA932C9E3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430000" cy="127937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Topologia: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Reservatórios inferiores existentes combinados com superiores fora de curso de drenagem ou em curso d’água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Usinas em circuito fechado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18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29084-BC12-9269-6F13-E77BFB90D0D8}"/>
              </a:ext>
            </a:extLst>
          </p:cNvPr>
          <p:cNvSpPr txBox="1">
            <a:spLocks/>
          </p:cNvSpPr>
          <p:nvPr/>
        </p:nvSpPr>
        <p:spPr bwMode="auto">
          <a:xfrm>
            <a:off x="381000" y="2347760"/>
            <a:ext cx="3918015" cy="2733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b="0" i="1" kern="0" dirty="0" err="1"/>
              <a:t>Templates</a:t>
            </a:r>
            <a:r>
              <a:rPr lang="pt-BR" sz="2000" b="0" i="1" kern="0" dirty="0"/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b="0" kern="0" dirty="0"/>
              <a:t>Casas de força: </a:t>
            </a:r>
          </a:p>
          <a:p>
            <a:pPr marL="411162" lvl="1" indent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800" b="0" kern="0" dirty="0"/>
              <a:t>turbinas Francis em conjunto binários e </a:t>
            </a:r>
            <a:r>
              <a:rPr lang="pt-BR" sz="1800" b="0" kern="0" dirty="0" err="1"/>
              <a:t>Pelton</a:t>
            </a:r>
            <a:r>
              <a:rPr lang="pt-BR" sz="1800" b="0" kern="0" dirty="0"/>
              <a:t> em quaternários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b="0" kern="0" dirty="0"/>
              <a:t>Barragens: 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800" b="0" kern="0" dirty="0"/>
              <a:t>concreto, enrocamento e terra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sz="1800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b="0" kern="0" dirty="0"/>
          </a:p>
        </p:txBody>
      </p:sp>
    </p:spTree>
    <p:extLst>
      <p:ext uri="{BB962C8B-B14F-4D97-AF65-F5344CB8AC3E}">
        <p14:creationId xmlns:p14="http://schemas.microsoft.com/office/powerpoint/2010/main" val="386503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comparativa de custos</a:t>
            </a:r>
            <a:endParaRPr lang="pt-BR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15</a:t>
            </a:fld>
            <a:endParaRPr lang="pt-BR" noProof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398792A-405B-B8E8-0D82-749C8DCEA38A}"/>
              </a:ext>
            </a:extLst>
          </p:cNvPr>
          <p:cNvSpPr txBox="1"/>
          <p:nvPr/>
        </p:nvSpPr>
        <p:spPr>
          <a:xfrm rot="2586819">
            <a:off x="10008944" y="5569569"/>
            <a:ext cx="105633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bg1"/>
                </a:solidFill>
                <a:latin typeface="+mn-lt"/>
              </a:rPr>
              <a:t>Barragens de terra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3D3FC51-689C-4DAE-BC6A-D4DFB9065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88" t="40565" r="13828" b="13990"/>
          <a:stretch/>
        </p:blipFill>
        <p:spPr>
          <a:xfrm>
            <a:off x="6918305" y="251927"/>
            <a:ext cx="5043539" cy="35243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9692E55-2627-4E74-B643-8F7D9A5AF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6" t="30599" r="24666" b="2"/>
          <a:stretch/>
        </p:blipFill>
        <p:spPr>
          <a:xfrm>
            <a:off x="279918" y="1035698"/>
            <a:ext cx="6531429" cy="5046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C957BD7-6F94-B85B-7FFF-C0F4B48DA1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15" b="24656"/>
          <a:stretch/>
        </p:blipFill>
        <p:spPr>
          <a:xfrm>
            <a:off x="7731232" y="4452335"/>
            <a:ext cx="3140540" cy="174373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9F66F44-B64D-7451-20F4-07FC53312E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912" b="434"/>
          <a:stretch/>
        </p:blipFill>
        <p:spPr>
          <a:xfrm>
            <a:off x="7731232" y="6196074"/>
            <a:ext cx="3140540" cy="28092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5F11A3D-A9FC-DB49-1D53-DB18F23D1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229"/>
          <a:stretch/>
        </p:blipFill>
        <p:spPr>
          <a:xfrm>
            <a:off x="7731232" y="4171409"/>
            <a:ext cx="3140540" cy="3134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4101D8-9D7C-A5F2-9C1E-C2214210D319}"/>
              </a:ext>
            </a:extLst>
          </p:cNvPr>
          <p:cNvSpPr txBox="1"/>
          <p:nvPr/>
        </p:nvSpPr>
        <p:spPr>
          <a:xfrm>
            <a:off x="7731232" y="3843397"/>
            <a:ext cx="314054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Comparação de custos (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mUSD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)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329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Possibilidades para futuras versões do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A22BF7-B8CC-72AA-F162-3EA62891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latin typeface="+mn-lt"/>
              </a:rPr>
              <a:t>Incluir solução para usinas reversíveis do tipo </a:t>
            </a:r>
            <a:r>
              <a:rPr lang="pt-BR" sz="2000" i="1" dirty="0">
                <a:latin typeface="+mn-lt"/>
              </a:rPr>
              <a:t>pump-back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Conceber solução em pós processamento para balanço de corte e aterro com nivelamento da superfície no fundo dos reservatórios.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Incorporar algoritmo para definição da captação e projeto para 1º enchimento do reservatório.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Criar </a:t>
            </a:r>
            <a:r>
              <a:rPr lang="pt-BR" sz="2000" i="1" dirty="0" err="1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templates</a:t>
            </a:r>
            <a:r>
              <a:rPr lang="pt-BR" sz="2000" dirty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para: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vertedouros controlados em reservatórios localizados em cursos d’água;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casas de força a céu aberto para atender casos em que a topografia favoreça esse tipo de solução;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circuito com condutos aparentes para vazões mais baixas e reservatórios mais próximos entre si.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Detalhar pré-dimensionamento do espaço físico das bombas em conjunto ternário e quaternários, em nível equivalente aos das turbinas nas planilhas do Manual de Inventário.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Avaliar critérios para a adoção de velocidade variável, possibilitando a redução da variação do nível d’água nos casos em que a relação </a:t>
            </a:r>
            <a:r>
              <a:rPr lang="pt-BR" sz="200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pt-BR" sz="2000" baseline="-2500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max</a:t>
            </a:r>
            <a:r>
              <a:rPr lang="pt-BR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pt-BR" sz="200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pt-BR" sz="2000" baseline="-2500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min</a:t>
            </a:r>
            <a:r>
              <a:rPr lang="pt-BR" sz="20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indicar a sua adoção.</a:t>
            </a:r>
            <a:endParaRPr lang="pt-BR" sz="2000" dirty="0">
              <a:latin typeface="+mn-lt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321327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CC3EEC6-B2B5-4D97-87D0-F54AA26D9B28}"/>
              </a:ext>
            </a:extLst>
          </p:cNvPr>
          <p:cNvSpPr/>
          <p:nvPr/>
        </p:nvSpPr>
        <p:spPr bwMode="auto">
          <a:xfrm>
            <a:off x="0" y="3494897"/>
            <a:ext cx="12192000" cy="7723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3200" dirty="0"/>
              <a:t>P&amp;D - Usinas Hidrelétricas Reversíveis</a:t>
            </a:r>
            <a:br>
              <a:rPr lang="pt-BR" sz="3200" dirty="0"/>
            </a:br>
            <a:r>
              <a:rPr lang="pt-BR" sz="2800" dirty="0"/>
              <a:t>Apresentação para a EPE</a:t>
            </a:r>
            <a:endParaRPr lang="pt-BR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2743201"/>
            <a:ext cx="8534400" cy="711968"/>
          </a:xfrm>
        </p:spPr>
        <p:txBody>
          <a:bodyPr/>
          <a:lstStyle/>
          <a:p>
            <a:r>
              <a:rPr lang="en-US" sz="2200" dirty="0"/>
              <a:t>17 de outubro de 2022</a:t>
            </a:r>
          </a:p>
          <a:p>
            <a:endParaRPr lang="en-US" dirty="0"/>
          </a:p>
        </p:txBody>
      </p:sp>
      <p:pic>
        <p:nvPicPr>
          <p:cNvPr id="6" name="Imagem 5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B7B85023-4253-4A0B-9ED1-A595B7683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897"/>
            <a:ext cx="3124200" cy="757758"/>
          </a:xfrm>
          <a:prstGeom prst="rect">
            <a:avLst/>
          </a:prstGeom>
        </p:spPr>
      </p:pic>
      <p:pic>
        <p:nvPicPr>
          <p:cNvPr id="7" name="Picture 23" descr="Logo&#10;&#10;Description automatically generated">
            <a:extLst>
              <a:ext uri="{FF2B5EF4-FFF2-40B4-BE49-F238E27FC236}">
                <a16:creationId xmlns:a16="http://schemas.microsoft.com/office/drawing/2014/main" id="{76957E0C-9037-4EFF-923F-1E973C2B8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8" y="3668397"/>
            <a:ext cx="1318625" cy="425303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85B1FE7C-E51D-4511-A26C-0D4436B3E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723137"/>
            <a:ext cx="1088645" cy="330835"/>
          </a:xfrm>
          <a:prstGeom prst="rect">
            <a:avLst/>
          </a:prstGeom>
        </p:spPr>
      </p:pic>
      <p:pic>
        <p:nvPicPr>
          <p:cNvPr id="9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A48E35-9569-45D3-BFE8-67E30DFD38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677475"/>
            <a:ext cx="1281620" cy="425302"/>
          </a:xfrm>
          <a:prstGeom prst="rect">
            <a:avLst/>
          </a:prstGeom>
        </p:spPr>
      </p:pic>
      <p:pic>
        <p:nvPicPr>
          <p:cNvPr id="10" name="Picture 29" descr="Logo&#10;&#10;Description automatically generated">
            <a:extLst>
              <a:ext uri="{FF2B5EF4-FFF2-40B4-BE49-F238E27FC236}">
                <a16:creationId xmlns:a16="http://schemas.microsoft.com/office/drawing/2014/main" id="{78602C5B-3E62-49A3-92B4-706060E61B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3718031"/>
            <a:ext cx="937689" cy="3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Abordagem</a:t>
            </a:r>
          </a:p>
          <a:p>
            <a:pPr marL="400050" lvl="1" indent="0">
              <a:buNone/>
            </a:pPr>
            <a:r>
              <a:rPr lang="pt-BR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Bottom-up</a:t>
            </a:r>
          </a:p>
          <a:p>
            <a:pPr marL="400050" lvl="1" indent="0">
              <a:buNone/>
            </a:pPr>
            <a:r>
              <a:rPr lang="pt-BR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Top-</a:t>
            </a:r>
            <a:r>
              <a:rPr lang="pt-BR" b="1" i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down</a:t>
            </a:r>
            <a:endParaRPr lang="pt-BR" b="1" i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06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P&amp;D sobre usinas hidrelétricas reversíveis (UHR)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P&amp;D Cooperado entre EDF Norte Fluminense, CTG Brasil, Light e ELERA, executado por PSR e PUC/Rio.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000" dirty="0"/>
              <a:t>Objetivos: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800" dirty="0"/>
              <a:t>Desenvolver uma ferramenta computacional para mapeamento de locais com potencial para UHR.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800" dirty="0"/>
              <a:t>Análise da competitividade das UHR no SIN.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800" dirty="0"/>
              <a:t>Avaliação da regulação.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000" dirty="0"/>
              <a:t>Motivação: avaliar o papel das UHR na evolução do SIN, considerando maior participação de renováveis e menor participação relativa das hidrelétricas convencionais esperada para próximas décadas.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000" dirty="0"/>
              <a:t>A metodologia tem duas abordagens interligadas: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b="1" i="1" dirty="0"/>
              <a:t>Top-</a:t>
            </a:r>
            <a:r>
              <a:rPr lang="pt-BR" sz="1800" b="1" i="1" dirty="0" err="1"/>
              <a:t>down</a:t>
            </a:r>
            <a:r>
              <a:rPr lang="pt-BR" sz="1800" b="1" dirty="0"/>
              <a:t>, </a:t>
            </a:r>
            <a:r>
              <a:rPr lang="pt-BR" sz="1800" dirty="0"/>
              <a:t>que usa um modelo de planejamento da expansão do setor para avaliar a participação das usinas reversíveis. São econômicas? Quando são escolhidas? Onde? Com que características?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b="1" i="1" dirty="0"/>
              <a:t>Bottom-up</a:t>
            </a:r>
            <a:r>
              <a:rPr lang="pt-BR" sz="1800" dirty="0"/>
              <a:t>, que seleciona locais promissores a partir de um Modelo Digital de Elevação e algoritmos de geoprocessamento especializados, gerando projetos de engenharia e estimativa de custos de construção.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555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sz="2000" dirty="0"/>
              <a:t>Artigo apresentado no XIII CBPE em </a:t>
            </a:r>
            <a:r>
              <a:rPr lang="pt-BR" sz="2000" b="1" dirty="0"/>
              <a:t>08/2022</a:t>
            </a:r>
            <a:r>
              <a:rPr lang="pt-BR" sz="2000" dirty="0"/>
              <a:t>: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pt-BR" sz="1300" i="1" dirty="0"/>
              <a:t>	</a:t>
            </a:r>
            <a:r>
              <a:rPr lang="pt-BR" sz="1600" b="1" i="1" dirty="0"/>
              <a:t>Modelo para seleção de locais para a implantação de usinas hidrelétricas reversíveis: uma abordagem que combina 	algoritmo de geoprocessamento com engenharia</a:t>
            </a:r>
            <a:endParaRPr lang="pt-BR" sz="1400" b="1" i="1" dirty="0"/>
          </a:p>
          <a:p>
            <a:pPr>
              <a:spcAft>
                <a:spcPts val="600"/>
              </a:spcAft>
            </a:pPr>
            <a:r>
              <a:rPr lang="pt-BR" sz="2000" dirty="0"/>
              <a:t>Informes Técnicos apresentados no XXVI SNPTEE em 05/2022</a:t>
            </a:r>
            <a:r>
              <a:rPr lang="pt-BR" sz="2000" dirty="0">
                <a:latin typeface="Minion" panose="020B0604020202020204" charset="0"/>
                <a:cs typeface="Times New Roman" panose="02020603050405020304" pitchFamily="18" charset="0"/>
              </a:rPr>
              <a:t>:</a:t>
            </a:r>
            <a:endParaRPr lang="pt-BR" sz="20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</a:t>
            </a:r>
            <a:r>
              <a:rPr lang="pt-BR" sz="1600" i="1" dirty="0"/>
              <a:t>Identificação de locais para a construção de projetos de usinas hidrelétricas reversíveis 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600" i="1" dirty="0"/>
              <a:t>	Desafios regulatórios para inserção das usinas hidrelétricas reversíveis no Brasil </a:t>
            </a:r>
            <a:r>
              <a:rPr lang="pt-BR" sz="1600" dirty="0"/>
              <a:t>(menção honrosa)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600" i="1" dirty="0"/>
              <a:t>	A perspectiva socioambiental na seleção de sistemas de armazenamento de energia para o sistema elétrico de potência: uma 	abordagem multicritério</a:t>
            </a:r>
          </a:p>
          <a:p>
            <a:pPr>
              <a:spcAft>
                <a:spcPts val="600"/>
              </a:spcAft>
            </a:pPr>
            <a:r>
              <a:rPr lang="pt-BR" sz="2000" dirty="0"/>
              <a:t>Artigo publicado pela WRR em 12/2021: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pt-BR" sz="1400" i="1" dirty="0"/>
              <a:t>	</a:t>
            </a:r>
            <a:r>
              <a:rPr lang="pt-BR" sz="1600" i="1" dirty="0" err="1"/>
              <a:t>An</a:t>
            </a:r>
            <a:r>
              <a:rPr lang="pt-BR" sz="1600" i="1" dirty="0"/>
              <a:t> </a:t>
            </a:r>
            <a:r>
              <a:rPr lang="pt-BR" sz="1600" i="1" dirty="0" err="1"/>
              <a:t>integer</a:t>
            </a:r>
            <a:r>
              <a:rPr lang="pt-BR" sz="1600" i="1" dirty="0"/>
              <a:t> </a:t>
            </a:r>
            <a:r>
              <a:rPr lang="pt-BR" sz="1600" i="1" dirty="0" err="1"/>
              <a:t>programming</a:t>
            </a:r>
            <a:r>
              <a:rPr lang="pt-BR" sz="1600" i="1" dirty="0"/>
              <a:t> model for </a:t>
            </a:r>
            <a:r>
              <a:rPr lang="pt-BR" sz="1600" i="1" dirty="0" err="1"/>
              <a:t>the</a:t>
            </a:r>
            <a:r>
              <a:rPr lang="pt-BR" sz="1600" i="1" dirty="0"/>
              <a:t> </a:t>
            </a:r>
            <a:r>
              <a:rPr lang="pt-BR" sz="1600" i="1" dirty="0" err="1"/>
              <a:t>selection</a:t>
            </a:r>
            <a:r>
              <a:rPr lang="pt-BR" sz="1600" i="1" dirty="0"/>
              <a:t> </a:t>
            </a:r>
            <a:r>
              <a:rPr lang="pt-BR" sz="1600" i="1" dirty="0" err="1"/>
              <a:t>of</a:t>
            </a:r>
            <a:r>
              <a:rPr lang="pt-BR" sz="1600" i="1" dirty="0"/>
              <a:t> </a:t>
            </a:r>
            <a:r>
              <a:rPr lang="pt-BR" sz="1600" i="1" dirty="0" err="1"/>
              <a:t>pumped-hydro</a:t>
            </a:r>
            <a:r>
              <a:rPr lang="pt-BR" sz="1600" i="1" dirty="0"/>
              <a:t> </a:t>
            </a:r>
            <a:r>
              <a:rPr lang="pt-BR" sz="1600" i="1" dirty="0" err="1"/>
              <a:t>storage</a:t>
            </a:r>
            <a:r>
              <a:rPr lang="pt-BR" sz="1600" i="1" dirty="0"/>
              <a:t> </a:t>
            </a:r>
            <a:r>
              <a:rPr lang="pt-BR" sz="1600" i="1" dirty="0" err="1"/>
              <a:t>projects</a:t>
            </a:r>
            <a:endParaRPr lang="pt-BR" sz="1600" i="1" dirty="0"/>
          </a:p>
          <a:p>
            <a:pPr>
              <a:spcAft>
                <a:spcPts val="600"/>
              </a:spcAft>
            </a:pPr>
            <a:r>
              <a:rPr lang="pt-BR" sz="2000" dirty="0"/>
              <a:t>Dissertações de mestrado na PUC-Rio aprovadas em 09/2021 e em </a:t>
            </a:r>
            <a:r>
              <a:rPr lang="pt-BR" sz="2000" b="1" dirty="0"/>
              <a:t>10/2022</a:t>
            </a:r>
            <a:r>
              <a:rPr lang="pt-BR" sz="2000" dirty="0"/>
              <a:t>:</a:t>
            </a:r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  <a:r>
              <a:rPr lang="pt-BR" sz="1600" i="1" dirty="0"/>
              <a:t>Modelo para seleção de locais para a implantação de usinas hidrelétricas reversíveis: uma abordagem baseada em sistema de 	informação geográfica</a:t>
            </a:r>
          </a:p>
          <a:p>
            <a:pPr marL="777875" lvl="2" indent="0">
              <a:spcAft>
                <a:spcPts val="600"/>
              </a:spcAft>
              <a:buNone/>
            </a:pPr>
            <a:r>
              <a:rPr lang="pt-BR" sz="1600" i="1" dirty="0"/>
              <a:t>	</a:t>
            </a:r>
            <a:r>
              <a:rPr lang="pt-BR" sz="1600" b="1" i="1" dirty="0"/>
              <a:t>Proposição de políticas públicas para inserção de usinas hidrelétricas reversíveis no Brasil: uma abordagem 	multicritério</a:t>
            </a:r>
          </a:p>
          <a:p>
            <a:pPr marL="411162" lvl="1" indent="0" algn="l">
              <a:spcAft>
                <a:spcPts val="600"/>
              </a:spcAft>
              <a:buNone/>
            </a:pPr>
            <a:endParaRPr lang="pt-BR" sz="2400" i="1" dirty="0"/>
          </a:p>
          <a:p>
            <a:pPr lvl="1">
              <a:spcAft>
                <a:spcPts val="600"/>
              </a:spcAft>
            </a:pPr>
            <a:endParaRPr lang="pt-BR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Produção científica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6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Introdução</a:t>
            </a:r>
          </a:p>
          <a:p>
            <a:pPr marL="63500" indent="0">
              <a:buNone/>
            </a:pPr>
            <a:r>
              <a:rPr lang="pt-BR" dirty="0"/>
              <a:t>Abordagem</a:t>
            </a:r>
          </a:p>
          <a:p>
            <a:pPr marL="400050" lvl="1" indent="0">
              <a:buNone/>
            </a:pPr>
            <a:r>
              <a:rPr lang="pt-BR" b="1" i="1" dirty="0">
                <a:ea typeface="+mn-ea"/>
                <a:cs typeface="+mn-cs"/>
              </a:rPr>
              <a:t>Bottom-up</a:t>
            </a:r>
          </a:p>
          <a:p>
            <a:pPr marL="400050" lvl="1" indent="0">
              <a:buNone/>
            </a:pPr>
            <a:r>
              <a:rPr lang="pt-BR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Top-</a:t>
            </a:r>
            <a:r>
              <a:rPr lang="pt-BR" b="1" i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down</a:t>
            </a:r>
            <a:endParaRPr lang="pt-BR" b="1" i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63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16B8A3B2-3A62-B74B-96EA-A44EEE257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9" t="38599" r="4375" b="26196"/>
          <a:stretch/>
        </p:blipFill>
        <p:spPr>
          <a:xfrm>
            <a:off x="8883196" y="4103513"/>
            <a:ext cx="3080200" cy="14634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195B0D4-89DE-5903-5379-CD9484591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38" t="37397" r="33271" b="21314"/>
          <a:stretch/>
        </p:blipFill>
        <p:spPr>
          <a:xfrm>
            <a:off x="5573944" y="1732096"/>
            <a:ext cx="2920963" cy="3834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 do módulo de usinas reversíveis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73BAB32-8CA3-4890-AECD-84597D240852}"/>
              </a:ext>
            </a:extLst>
          </p:cNvPr>
          <p:cNvSpPr/>
          <p:nvPr/>
        </p:nvSpPr>
        <p:spPr>
          <a:xfrm>
            <a:off x="299172" y="1133619"/>
            <a:ext cx="2673998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Aplicação de Filtros</a:t>
            </a: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19779B6C-4C3C-40A6-87F5-E285B7CF5C78}"/>
              </a:ext>
            </a:extLst>
          </p:cNvPr>
          <p:cNvSpPr/>
          <p:nvPr/>
        </p:nvSpPr>
        <p:spPr>
          <a:xfrm>
            <a:off x="3398920" y="1107557"/>
            <a:ext cx="5080268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Busca Intensiva (“Screening”)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Arrow: Right 9">
            <a:extLst>
              <a:ext uri="{FF2B5EF4-FFF2-40B4-BE49-F238E27FC236}">
                <a16:creationId xmlns:a16="http://schemas.microsoft.com/office/drawing/2014/main" id="{98925E32-F787-4BEB-BD96-2F8391EEF567}"/>
              </a:ext>
            </a:extLst>
          </p:cNvPr>
          <p:cNvSpPr/>
          <p:nvPr/>
        </p:nvSpPr>
        <p:spPr>
          <a:xfrm>
            <a:off x="3053649" y="1183886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E46FEC5C-65D3-457E-AE9D-7797782C3535}"/>
              </a:ext>
            </a:extLst>
          </p:cNvPr>
          <p:cNvSpPr/>
          <p:nvPr/>
        </p:nvSpPr>
        <p:spPr>
          <a:xfrm>
            <a:off x="8904938" y="1098197"/>
            <a:ext cx="3058462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Otimização do Reservatório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Arrow: Right 9">
            <a:extLst>
              <a:ext uri="{FF2B5EF4-FFF2-40B4-BE49-F238E27FC236}">
                <a16:creationId xmlns:a16="http://schemas.microsoft.com/office/drawing/2014/main" id="{94509CC6-F82D-441E-B7AF-675AA5374412}"/>
              </a:ext>
            </a:extLst>
          </p:cNvPr>
          <p:cNvSpPr/>
          <p:nvPr/>
        </p:nvSpPr>
        <p:spPr>
          <a:xfrm>
            <a:off x="8567041" y="1175918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E7B28F-85B2-47DB-A680-2229F829D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01" t="11292" r="4332" b="12250"/>
          <a:stretch/>
        </p:blipFill>
        <p:spPr>
          <a:xfrm>
            <a:off x="306170" y="1745403"/>
            <a:ext cx="2667000" cy="385695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34525E6-8581-409A-A4E5-6BB47FB808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970" t="28638" r="28813" b="13250"/>
          <a:stretch/>
        </p:blipFill>
        <p:spPr>
          <a:xfrm>
            <a:off x="3406213" y="1733070"/>
            <a:ext cx="2148901" cy="38569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BC7AE48-21C8-F822-9AFD-E8659339A254}"/>
              </a:ext>
            </a:extLst>
          </p:cNvPr>
          <p:cNvSpPr txBox="1"/>
          <p:nvPr/>
        </p:nvSpPr>
        <p:spPr>
          <a:xfrm>
            <a:off x="3436648" y="1759746"/>
            <a:ext cx="156854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Locais Alternativos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FD53426-1B28-6F0F-9157-28E523AF6BC7}"/>
              </a:ext>
            </a:extLst>
          </p:cNvPr>
          <p:cNvSpPr txBox="1"/>
          <p:nvPr/>
        </p:nvSpPr>
        <p:spPr>
          <a:xfrm>
            <a:off x="5588135" y="1754155"/>
            <a:ext cx="169615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Melhores Projetos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C91C72B-9ADF-1716-EE29-42D02AD0E11C}"/>
              </a:ext>
            </a:extLst>
          </p:cNvPr>
          <p:cNvSpPr/>
          <p:nvPr/>
        </p:nvSpPr>
        <p:spPr bwMode="auto">
          <a:xfrm>
            <a:off x="1319557" y="2796432"/>
            <a:ext cx="228600" cy="457200"/>
          </a:xfrm>
          <a:prstGeom prst="rect">
            <a:avLst/>
          </a:prstGeom>
          <a:noFill/>
          <a:ln w="28575" cap="flat" cmpd="sng" algn="ctr">
            <a:solidFill>
              <a:srgbClr val="081B2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E3586F-F30A-072F-485A-F3286E1651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526128" y="1754155"/>
            <a:ext cx="1860884" cy="107711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900D425-6F7F-AF14-A514-BD8633A79388}"/>
              </a:ext>
            </a:extLst>
          </p:cNvPr>
          <p:cNvCxnSpPr>
            <a:cxnSpLocks/>
          </p:cNvCxnSpPr>
          <p:nvPr/>
        </p:nvCxnSpPr>
        <p:spPr bwMode="auto">
          <a:xfrm>
            <a:off x="1536280" y="3218677"/>
            <a:ext cx="1881538" cy="236056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" name="Rectangle: Rounded Corners 6">
            <a:extLst>
              <a:ext uri="{FF2B5EF4-FFF2-40B4-BE49-F238E27FC236}">
                <a16:creationId xmlns:a16="http://schemas.microsoft.com/office/drawing/2014/main" id="{B4F7E0A6-BFDE-FF12-72AE-31CEA331112B}"/>
              </a:ext>
            </a:extLst>
          </p:cNvPr>
          <p:cNvSpPr/>
          <p:nvPr/>
        </p:nvSpPr>
        <p:spPr>
          <a:xfrm>
            <a:off x="3398920" y="5579245"/>
            <a:ext cx="5080268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Orçamentos Preliminares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2" name="Rectangle: Rounded Corners 6">
            <a:extLst>
              <a:ext uri="{FF2B5EF4-FFF2-40B4-BE49-F238E27FC236}">
                <a16:creationId xmlns:a16="http://schemas.microsoft.com/office/drawing/2014/main" id="{C5BE6FA1-4659-27EB-8FDA-B5B7B3067EDF}"/>
              </a:ext>
            </a:extLst>
          </p:cNvPr>
          <p:cNvSpPr/>
          <p:nvPr/>
        </p:nvSpPr>
        <p:spPr>
          <a:xfrm>
            <a:off x="8873864" y="5579245"/>
            <a:ext cx="3098861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Orçamento Final (OPE)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" name="Arrow: Right 9">
            <a:extLst>
              <a:ext uri="{FF2B5EF4-FFF2-40B4-BE49-F238E27FC236}">
                <a16:creationId xmlns:a16="http://schemas.microsoft.com/office/drawing/2014/main" id="{A2E7DF51-D9A1-623C-E212-0EDD3C0F8507}"/>
              </a:ext>
            </a:extLst>
          </p:cNvPr>
          <p:cNvSpPr/>
          <p:nvPr/>
        </p:nvSpPr>
        <p:spPr>
          <a:xfrm>
            <a:off x="8557710" y="5631875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248D98C-F6C9-94D4-A8B7-9442CAD7817E}"/>
              </a:ext>
            </a:extLst>
          </p:cNvPr>
          <p:cNvSpPr txBox="1"/>
          <p:nvPr/>
        </p:nvSpPr>
        <p:spPr>
          <a:xfrm>
            <a:off x="278124" y="5614688"/>
            <a:ext cx="314369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b="0" dirty="0">
                <a:solidFill>
                  <a:schemeClr val="tx1"/>
                </a:solidFill>
                <a:latin typeface="+mn-lt"/>
              </a:rPr>
              <a:t>Estudo de caso: </a:t>
            </a:r>
          </a:p>
          <a:p>
            <a:pPr algn="l"/>
            <a:r>
              <a:rPr lang="pt-BR" b="0" dirty="0">
                <a:solidFill>
                  <a:schemeClr val="tx1"/>
                </a:solidFill>
                <a:latin typeface="+mn-lt"/>
              </a:rPr>
              <a:t>Ciclo semiaberto na UHE Sobradinho</a:t>
            </a:r>
          </a:p>
        </p:txBody>
      </p:sp>
      <p:sp>
        <p:nvSpPr>
          <p:cNvPr id="29" name="Rectangle: Rounded Corners 6">
            <a:extLst>
              <a:ext uri="{FF2B5EF4-FFF2-40B4-BE49-F238E27FC236}">
                <a16:creationId xmlns:a16="http://schemas.microsoft.com/office/drawing/2014/main" id="{44023045-EDCB-E064-9EC6-E8645DCCF20B}"/>
              </a:ext>
            </a:extLst>
          </p:cNvPr>
          <p:cNvSpPr/>
          <p:nvPr/>
        </p:nvSpPr>
        <p:spPr>
          <a:xfrm>
            <a:off x="8873864" y="3503251"/>
            <a:ext cx="3089531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Projeto de Engenharia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9B63CD69-9C63-E694-6B52-DC97953B0B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483" t="49398" r="31574" b="34654"/>
          <a:stretch/>
        </p:blipFill>
        <p:spPr>
          <a:xfrm>
            <a:off x="8904936" y="1705360"/>
            <a:ext cx="3058460" cy="1448387"/>
          </a:xfrm>
          <a:prstGeom prst="rect">
            <a:avLst/>
          </a:prstGeom>
        </p:spPr>
      </p:pic>
      <p:sp>
        <p:nvSpPr>
          <p:cNvPr id="34" name="Arrow: Right 9">
            <a:extLst>
              <a:ext uri="{FF2B5EF4-FFF2-40B4-BE49-F238E27FC236}">
                <a16:creationId xmlns:a16="http://schemas.microsoft.com/office/drawing/2014/main" id="{D22FD5D8-1F16-C798-997B-3EA564B8606F}"/>
              </a:ext>
            </a:extLst>
          </p:cNvPr>
          <p:cNvSpPr/>
          <p:nvPr/>
        </p:nvSpPr>
        <p:spPr>
          <a:xfrm rot="5400000">
            <a:off x="10269053" y="3115920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8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Integração do modelo de otimização de reservatórios (artigo da WRR)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288C610-E8FB-A308-3532-6B203854C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54" t="26031" r="23791" b="24444"/>
          <a:stretch/>
        </p:blipFill>
        <p:spPr>
          <a:xfrm>
            <a:off x="838200" y="914400"/>
            <a:ext cx="6061801" cy="4657857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54DE1E03-EBF9-7979-4B76-0E9CC4AE38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75" t="26085" r="22500" b="24444"/>
          <a:stretch/>
        </p:blipFill>
        <p:spPr>
          <a:xfrm>
            <a:off x="7924800" y="914400"/>
            <a:ext cx="3020009" cy="4636592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19A75894-30CA-D143-536A-F5706D35F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75" t="8216" r="13227" b="80311"/>
          <a:stretch/>
        </p:blipFill>
        <p:spPr>
          <a:xfrm>
            <a:off x="381000" y="5374758"/>
            <a:ext cx="11273486" cy="1066800"/>
          </a:xfrm>
          <a:prstGeom prst="rect">
            <a:avLst/>
          </a:prstGeom>
        </p:spPr>
      </p:pic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4D50F192-CE2B-1FF3-5376-93248916EC13}"/>
              </a:ext>
            </a:extLst>
          </p:cNvPr>
          <p:cNvSpPr/>
          <p:nvPr/>
        </p:nvSpPr>
        <p:spPr bwMode="auto">
          <a:xfrm>
            <a:off x="7166905" y="1605190"/>
            <a:ext cx="457200" cy="381000"/>
          </a:xfrm>
          <a:prstGeom prst="rightArrow">
            <a:avLst/>
          </a:prstGeom>
          <a:solidFill>
            <a:srgbClr val="B2CCEC"/>
          </a:solidFill>
          <a:ln w="38100" cap="flat" cmpd="sng" algn="ctr">
            <a:solidFill>
              <a:srgbClr val="16497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08F4A2E-F9BD-0696-10B7-AD58306068C3}"/>
              </a:ext>
            </a:extLst>
          </p:cNvPr>
          <p:cNvSpPr/>
          <p:nvPr/>
        </p:nvSpPr>
        <p:spPr bwMode="auto">
          <a:xfrm>
            <a:off x="3276600" y="5791200"/>
            <a:ext cx="533400" cy="65035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822B31BA-C87A-9255-1C08-607FC9FC2251}"/>
              </a:ext>
            </a:extLst>
          </p:cNvPr>
          <p:cNvSpPr/>
          <p:nvPr/>
        </p:nvSpPr>
        <p:spPr bwMode="auto">
          <a:xfrm>
            <a:off x="1295400" y="5769791"/>
            <a:ext cx="533400" cy="65035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F239C385-B39D-593B-6A38-0E4DE228BB10}"/>
              </a:ext>
            </a:extLst>
          </p:cNvPr>
          <p:cNvSpPr/>
          <p:nvPr/>
        </p:nvSpPr>
        <p:spPr bwMode="auto">
          <a:xfrm>
            <a:off x="5334000" y="5786536"/>
            <a:ext cx="533400" cy="65035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08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Desenvolvimento do módulo de engenharia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A22BF7-B8CC-72AA-F162-3EA62891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Consultoria técnica da </a:t>
            </a:r>
            <a:r>
              <a:rPr lang="pt-BR" sz="2000" dirty="0" err="1"/>
              <a:t>Coba</a:t>
            </a:r>
            <a:r>
              <a:rPr lang="pt-BR" sz="2000" dirty="0"/>
              <a:t> (Portugal), responsável por estudos e projetos de reversíveis em Portugal, Marrocos, Cabo Verde, etc.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Encontros realizados: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Apresentação inicial: 22/06/22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Reuniões técnicas à distância: 03 e 26/08/22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Reuniões presenciais em Lisboa: 12 a 16/09/22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Temas tratados: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Conceitos básicos para definição dos dados de entrada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Alternativas típicas de arranjo de engenharia e conjuntos eletromecânicos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Critérios de dimensionamento das estruturas principais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Soluções para os algoritmos de posicionamento automático das estruturas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dirty="0"/>
              <a:t>Avaliação comparativa de custos no </a:t>
            </a:r>
            <a:r>
              <a:rPr lang="pt-BR" sz="1800" i="1" dirty="0" err="1"/>
              <a:t>screening</a:t>
            </a:r>
            <a:r>
              <a:rPr lang="pt-BR" sz="1800" i="1" dirty="0"/>
              <a:t> </a:t>
            </a:r>
            <a:r>
              <a:rPr lang="pt-BR" sz="1800" dirty="0"/>
              <a:t>e na engenharia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031592977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3701</TotalTime>
  <Words>1029</Words>
  <Application>Microsoft Office PowerPoint</Application>
  <PresentationFormat>Widescreen</PresentationFormat>
  <Paragraphs>148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Myriad Pro Black</vt:lpstr>
      <vt:lpstr>Myriad Pro</vt:lpstr>
      <vt:lpstr>Minion</vt:lpstr>
      <vt:lpstr>Arial</vt:lpstr>
      <vt:lpstr>Tahoma</vt:lpstr>
      <vt:lpstr>PSR_Template_PPT_3.1_por</vt:lpstr>
      <vt:lpstr>1_PSR_Template_PPT_3.1_por</vt:lpstr>
      <vt:lpstr>PowerPoint Presentation</vt:lpstr>
      <vt:lpstr>P&amp;D - Usinas Hidrelétricas Reversíveis Apresentação para a EPE</vt:lpstr>
      <vt:lpstr>Sumário</vt:lpstr>
      <vt:lpstr>Projeto de P&amp;D sobre usinas hidrelétricas reversíveis (UHR)</vt:lpstr>
      <vt:lpstr>Produção científica </vt:lpstr>
      <vt:lpstr>Sumário</vt:lpstr>
      <vt:lpstr>Fluxograma do módulo de usinas reversíveis no HERA</vt:lpstr>
      <vt:lpstr>Integração do modelo de otimização de reservatórios (artigo da WRR)</vt:lpstr>
      <vt:lpstr>Desenvolvimento do módulo de engenharia</vt:lpstr>
      <vt:lpstr>Edição de parâmetros para o Screening</vt:lpstr>
      <vt:lpstr>Revisão dos coeficientes do Screening</vt:lpstr>
      <vt:lpstr>Arranjos e posicionamento das estruturas</vt:lpstr>
      <vt:lpstr>Algoritmos de traçado e seleção de materiais da barragem</vt:lpstr>
      <vt:lpstr>Arranjos de engenharia selecionados</vt:lpstr>
      <vt:lpstr>Avaliação comparativa de custos</vt:lpstr>
      <vt:lpstr>Possibilidades para futuras versões do HERA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Rafael Kelman</cp:lastModifiedBy>
  <cp:revision>195</cp:revision>
  <dcterms:created xsi:type="dcterms:W3CDTF">2021-02-05T13:54:58Z</dcterms:created>
  <dcterms:modified xsi:type="dcterms:W3CDTF">2022-10-17T12:24:34Z</dcterms:modified>
</cp:coreProperties>
</file>